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66" r:id="rId4"/>
    <p:sldId id="354" r:id="rId5"/>
    <p:sldId id="355" r:id="rId6"/>
    <p:sldId id="356" r:id="rId7"/>
    <p:sldId id="357" r:id="rId8"/>
    <p:sldId id="358" r:id="rId9"/>
    <p:sldId id="359" r:id="rId10"/>
    <p:sldId id="325" r:id="rId11"/>
    <p:sldId id="360" r:id="rId12"/>
    <p:sldId id="361" r:id="rId13"/>
    <p:sldId id="323" r:id="rId14"/>
    <p:sldId id="362" r:id="rId15"/>
    <p:sldId id="363" r:id="rId16"/>
    <p:sldId id="364" r:id="rId17"/>
    <p:sldId id="326" r:id="rId18"/>
    <p:sldId id="367" r:id="rId19"/>
    <p:sldId id="368" r:id="rId20"/>
    <p:sldId id="369" r:id="rId21"/>
    <p:sldId id="370" r:id="rId22"/>
    <p:sldId id="371" r:id="rId23"/>
    <p:sldId id="365" r:id="rId24"/>
    <p:sldId id="366" r:id="rId25"/>
    <p:sldId id="265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D52921-85D0-E811-9438-C521B2D10A4D}" name="송대석" initials="송" userId="송대석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AF"/>
    <a:srgbClr val="4C4747"/>
    <a:srgbClr val="FEC9B8"/>
    <a:srgbClr val="FD6231"/>
    <a:srgbClr val="C8E4E5"/>
    <a:srgbClr val="FE9E7E"/>
    <a:srgbClr val="C4C8C9"/>
    <a:srgbClr val="B1B3B2"/>
    <a:srgbClr val="C6CACB"/>
    <a:srgbClr val="C7CC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86" autoAdjust="0"/>
    <p:restoredTop sz="87093" autoAdjust="0"/>
  </p:normalViewPr>
  <p:slideViewPr>
    <p:cSldViewPr snapToGrid="0" showGuides="1">
      <p:cViewPr>
        <p:scale>
          <a:sx n="100" d="100"/>
          <a:sy n="100" d="100"/>
        </p:scale>
        <p:origin x="1536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29AEE-E77B-4AC3-903B-0FDB56D08C17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02B1E-3F4A-4131-B517-290970B7B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780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411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325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081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351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05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908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211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935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935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342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45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326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949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286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566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795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646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13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313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61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84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477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49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94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277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4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35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95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921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8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28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1916F-3367-49A6-AF9E-D718BD8BA8FC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7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947052" y="1589649"/>
            <a:ext cx="3244948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16054" y="2274838"/>
            <a:ext cx="75713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2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C++ API OpenCV</a:t>
            </a:r>
          </a:p>
          <a:p>
            <a:pPr algn="r"/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  <a:r>
              <a:rPr lang="ko-KR" altLang="en-US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주차 </a:t>
            </a:r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(8</a:t>
            </a:r>
            <a:r>
              <a:rPr lang="ko-KR" altLang="en-US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장</a:t>
            </a:r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7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307484"/>
              </p:ext>
            </p:extLst>
          </p:nvPr>
        </p:nvGraphicFramePr>
        <p:xfrm>
          <a:off x="764735" y="5122854"/>
          <a:ext cx="439693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62">
                  <a:extLst>
                    <a:ext uri="{9D8B030D-6E8A-4147-A177-3AD203B41FA5}">
                      <a16:colId xmlns:a16="http://schemas.microsoft.com/office/drawing/2014/main" val="56462378"/>
                    </a:ext>
                  </a:extLst>
                </a:gridCol>
                <a:gridCol w="3768173">
                  <a:extLst>
                    <a:ext uri="{9D8B030D-6E8A-4147-A177-3AD203B41FA5}">
                      <a16:colId xmlns:a16="http://schemas.microsoft.com/office/drawing/2014/main" val="3468396150"/>
                    </a:ext>
                  </a:extLst>
                </a:gridCol>
              </a:tblGrid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2022</a:t>
                      </a:r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년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04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월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15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일</a:t>
                      </a:r>
                      <a:endParaRPr lang="ko-KR" altLang="en-US" sz="14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25652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803541" y="970671"/>
            <a:ext cx="3212513" cy="3341753"/>
            <a:chOff x="1041009" y="970671"/>
            <a:chExt cx="3212513" cy="3341753"/>
          </a:xfrm>
        </p:grpSpPr>
        <p:sp>
          <p:nvSpPr>
            <p:cNvPr id="18" name="타원 17"/>
            <p:cNvSpPr/>
            <p:nvPr/>
          </p:nvSpPr>
          <p:spPr>
            <a:xfrm>
              <a:off x="1041009" y="970671"/>
              <a:ext cx="1448973" cy="1448973"/>
            </a:xfrm>
            <a:prstGeom prst="ellipse">
              <a:avLst/>
            </a:prstGeom>
            <a:solidFill>
              <a:srgbClr val="C8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1323533" y="1382435"/>
              <a:ext cx="2929989" cy="2929989"/>
            </a:xfrm>
            <a:prstGeom prst="ellipse">
              <a:avLst/>
            </a:prstGeom>
            <a:solidFill>
              <a:srgbClr val="FE9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0" y="5258971"/>
            <a:ext cx="58380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517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623079" y="3119510"/>
            <a:ext cx="2365904" cy="1654690"/>
            <a:chOff x="5912508" y="3843583"/>
            <a:chExt cx="2365904" cy="1654690"/>
          </a:xfrm>
        </p:grpSpPr>
        <p:sp>
          <p:nvSpPr>
            <p:cNvPr id="6" name="TextBox 5"/>
            <p:cNvSpPr txBox="1"/>
            <p:nvPr/>
          </p:nvSpPr>
          <p:spPr>
            <a:xfrm>
              <a:off x="5912508" y="3843583"/>
              <a:ext cx="22621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5400" dirty="0" err="1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임계값</a:t>
              </a:r>
              <a:endParaRPr kumimoji="0" lang="ko-KR" altLang="en-US" sz="5400" b="0" i="0" u="none" strike="noStrike" kern="1200" cap="none" spc="0" normalizeH="0" baseline="0" noProof="0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12508" y="5098163"/>
              <a:ext cx="23659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threshold, </a:t>
              </a:r>
              <a:r>
                <a:rPr lang="en-US" altLang="ko-KR" sz="2000" dirty="0" err="1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inRange</a:t>
              </a:r>
              <a:endPara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+mn-cs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504" y="1050511"/>
            <a:ext cx="3465953" cy="1862048"/>
            <a:chOff x="8841098" y="1050511"/>
            <a:chExt cx="3465953" cy="1862048"/>
          </a:xfrm>
        </p:grpSpPr>
        <p:sp>
          <p:nvSpPr>
            <p:cNvPr id="10" name="TextBox 9"/>
            <p:cNvSpPr txBox="1"/>
            <p:nvPr/>
          </p:nvSpPr>
          <p:spPr>
            <a:xfrm>
              <a:off x="10461674" y="1050511"/>
              <a:ext cx="184537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0" b="0" i="0" u="none" strike="noStrike" kern="1200" cap="none" spc="0" normalizeH="0" baseline="0" noProof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+mn-cs"/>
                </a:rPr>
                <a:t>02</a:t>
              </a:r>
              <a:endParaRPr kumimoji="0" lang="ko-KR" altLang="en-US" sz="11500" b="0" i="0" u="none" strike="noStrike" kern="1200" cap="none" spc="0" normalizeH="0" baseline="0" noProof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8841098" y="1981535"/>
              <a:ext cx="152209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4522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494768" cy="1163374"/>
            <a:chOff x="960681" y="2615402"/>
            <a:chExt cx="1494768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임계값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4947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threshold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FB7208-D3A8-4F7B-81BB-4C4E36C09CC5}"/>
              </a:ext>
            </a:extLst>
          </p:cNvPr>
          <p:cNvGrpSpPr/>
          <p:nvPr/>
        </p:nvGrpSpPr>
        <p:grpSpPr>
          <a:xfrm>
            <a:off x="4929210" y="162048"/>
            <a:ext cx="6783057" cy="763302"/>
            <a:chOff x="6796429" y="1608522"/>
            <a:chExt cx="6783057" cy="7633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7B7F8E-CDDF-4C4C-8256-9EC820A5A48E}"/>
                </a:ext>
              </a:extLst>
            </p:cNvPr>
            <p:cNvSpPr txBox="1"/>
            <p:nvPr/>
          </p:nvSpPr>
          <p:spPr>
            <a:xfrm>
              <a:off x="6796429" y="1608522"/>
              <a:ext cx="1342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threshold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E86E0D-0FDA-4A01-B209-6C62599D1BDC}"/>
                </a:ext>
              </a:extLst>
            </p:cNvPr>
            <p:cNvSpPr txBox="1"/>
            <p:nvPr/>
          </p:nvSpPr>
          <p:spPr>
            <a:xfrm>
              <a:off x="6800066" y="2064047"/>
              <a:ext cx="6779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 안의 각 화소가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임계값을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넘으면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1,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넘지 못하면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0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으로 변환한 출력을 만든다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1F5ED3A-0D66-496C-B443-88B7C919F3A4}"/>
              </a:ext>
            </a:extLst>
          </p:cNvPr>
          <p:cNvGrpSpPr/>
          <p:nvPr/>
        </p:nvGrpSpPr>
        <p:grpSpPr>
          <a:xfrm>
            <a:off x="4929210" y="1012762"/>
            <a:ext cx="5575996" cy="978745"/>
            <a:chOff x="6796429" y="1608522"/>
            <a:chExt cx="5575996" cy="9787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E42589-C476-44A3-8BF2-0D913D051765}"/>
                </a:ext>
              </a:extLst>
            </p:cNvPr>
            <p:cNvSpPr txBox="1"/>
            <p:nvPr/>
          </p:nvSpPr>
          <p:spPr>
            <a:xfrm>
              <a:off x="6796429" y="1608522"/>
              <a:ext cx="24376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adaptiveThreshold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085941-BEF3-4057-A6FA-1D7EE33E7A5B}"/>
                </a:ext>
              </a:extLst>
            </p:cNvPr>
            <p:cNvSpPr txBox="1"/>
            <p:nvPr/>
          </p:nvSpPr>
          <p:spPr>
            <a:xfrm>
              <a:off x="6800066" y="2064047"/>
              <a:ext cx="5572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하나의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임계값이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영상 전체 화소에 동일하게 적용되는 것이 아니라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각 화소마다 개별적으로 이웃을 고려하여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임계값을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적용한다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063C186-A7AF-404D-8DF2-358279710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7" t="6388" r="10276" b="68612"/>
          <a:stretch/>
        </p:blipFill>
        <p:spPr>
          <a:xfrm>
            <a:off x="4929209" y="2046922"/>
            <a:ext cx="6840331" cy="481107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700908C-23EE-4639-84D7-0497A4607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40011"/>
            <a:ext cx="2662586" cy="281798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1B8EA9D-2943-425E-93BE-8A442C83A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4058" y="4040011"/>
            <a:ext cx="2662586" cy="281798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C00A142-AF61-4608-8160-A738678E8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133" y="4040011"/>
            <a:ext cx="2662586" cy="281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3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415772" cy="1163374"/>
            <a:chOff x="960681" y="2615402"/>
            <a:chExt cx="1415772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임계값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314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inRange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FB7208-D3A8-4F7B-81BB-4C4E36C09CC5}"/>
              </a:ext>
            </a:extLst>
          </p:cNvPr>
          <p:cNvGrpSpPr/>
          <p:nvPr/>
        </p:nvGrpSpPr>
        <p:grpSpPr>
          <a:xfrm>
            <a:off x="4929210" y="162048"/>
            <a:ext cx="6778248" cy="978745"/>
            <a:chOff x="6796429" y="1608522"/>
            <a:chExt cx="6778248" cy="97874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7B7F8E-CDDF-4C4C-8256-9EC820A5A48E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E86E0D-0FDA-4A01-B209-6C62599D1BDC}"/>
                </a:ext>
              </a:extLst>
            </p:cNvPr>
            <p:cNvSpPr txBox="1"/>
            <p:nvPr/>
          </p:nvSpPr>
          <p:spPr>
            <a:xfrm>
              <a:off x="6800066" y="2064047"/>
              <a:ext cx="67746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입력 영상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행렬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의 각 값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화소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 범위 내에 있으면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255,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아니면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0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인 출력을 만든다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HSV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영상에서 특정 범위의 색을 추출할 때 유용하다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8D176C7-76A3-4E46-90D4-E29A93EAE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6" t="6250" r="29890" b="74167"/>
          <a:stretch/>
        </p:blipFill>
        <p:spPr>
          <a:xfrm>
            <a:off x="4929209" y="1196207"/>
            <a:ext cx="4721085" cy="38044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51E1DA-5693-44A6-9D89-899F32BD4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209" y="4347251"/>
            <a:ext cx="2372288" cy="25107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12BD7D-B9F6-4799-9F81-2A9A93027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460" y="4347251"/>
            <a:ext cx="2372288" cy="25107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69504BD-01E8-43CC-B07C-AA12526D7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9712" y="4347251"/>
            <a:ext cx="2372288" cy="251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59789" y="1050511"/>
            <a:ext cx="181011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115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6879564" y="3252739"/>
            <a:ext cx="3647158" cy="1659974"/>
            <a:chOff x="8089386" y="3843583"/>
            <a:chExt cx="3647158" cy="1659974"/>
          </a:xfrm>
        </p:grpSpPr>
        <p:sp>
          <p:nvSpPr>
            <p:cNvPr id="6" name="TextBox 5"/>
            <p:cNvSpPr txBox="1"/>
            <p:nvPr/>
          </p:nvSpPr>
          <p:spPr>
            <a:xfrm>
              <a:off x="8089386" y="3843583"/>
              <a:ext cx="36471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5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클러스터링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36802" y="5041892"/>
              <a:ext cx="13997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K-means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6324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236510" cy="1163374"/>
            <a:chOff x="960681" y="2615402"/>
            <a:chExt cx="223651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클러스터링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3997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K-means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FB7208-D3A8-4F7B-81BB-4C4E36C09CC5}"/>
              </a:ext>
            </a:extLst>
          </p:cNvPr>
          <p:cNvGrpSpPr/>
          <p:nvPr/>
        </p:nvGrpSpPr>
        <p:grpSpPr>
          <a:xfrm>
            <a:off x="4167210" y="162048"/>
            <a:ext cx="7826612" cy="978745"/>
            <a:chOff x="6796429" y="1608522"/>
            <a:chExt cx="7826612" cy="97874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7B7F8E-CDDF-4C4C-8256-9EC820A5A48E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E86E0D-0FDA-4A01-B209-6C62599D1BDC}"/>
                </a:ext>
              </a:extLst>
            </p:cNvPr>
            <p:cNvSpPr txBox="1"/>
            <p:nvPr/>
          </p:nvSpPr>
          <p:spPr>
            <a:xfrm>
              <a:off x="6800066" y="2064047"/>
              <a:ext cx="78229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개의 데이터들을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대표값까지의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직선 거리를 비교하여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가까운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대표값을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중심으로 만든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K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개의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집합으로 나눈다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이후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무게 중심을 구하고 앞의 과정을 집합 구성이 안 바뀔 때까지 반복 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AC8ED25-FBB5-41E9-9709-84BBBA9AEC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75" t="15556" r="24560" b="30555"/>
          <a:stretch/>
        </p:blipFill>
        <p:spPr>
          <a:xfrm>
            <a:off x="4167209" y="1199536"/>
            <a:ext cx="2712563" cy="56584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495BF85-C1F2-4DEB-9964-05DE8195F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039" y="1724024"/>
            <a:ext cx="4058876" cy="42957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0535F25-7EAA-4C8F-B043-5D0A6D47F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039" y="1724024"/>
            <a:ext cx="4058876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1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236510" cy="1163374"/>
            <a:chOff x="960681" y="2615402"/>
            <a:chExt cx="223651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클러스터링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124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K-means </a:t>
              </a:r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예제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B69D5F-F731-4D9C-992D-2E4FDF824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6" t="6389" r="23347" b="52500"/>
          <a:stretch/>
        </p:blipFill>
        <p:spPr>
          <a:xfrm>
            <a:off x="4172197" y="564256"/>
            <a:ext cx="3863294" cy="56617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D942F36-4AFF-446F-9D54-D3E38CC6E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491" y="1064939"/>
            <a:ext cx="4156509" cy="43991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D836A52-670E-43F2-B893-44C640CEE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5490" y="1064938"/>
            <a:ext cx="4156509" cy="43991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5D4A73-1EAF-48AA-B788-873101C486D4}"/>
              </a:ext>
            </a:extLst>
          </p:cNvPr>
          <p:cNvSpPr txBox="1"/>
          <p:nvPr/>
        </p:nvSpPr>
        <p:spPr>
          <a:xfrm>
            <a:off x="9715238" y="1309244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K = 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F64FC72-B12A-4192-A5F7-E85D65BFC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5490" y="1064937"/>
            <a:ext cx="4156510" cy="43991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89A63E-0692-4532-8887-3CA2CB4A612D}"/>
              </a:ext>
            </a:extLst>
          </p:cNvPr>
          <p:cNvSpPr txBox="1"/>
          <p:nvPr/>
        </p:nvSpPr>
        <p:spPr>
          <a:xfrm>
            <a:off x="9715237" y="1307728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K = 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A6E1E0D-6E3D-416F-A00D-E7B1B0F8FF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5487" y="1064935"/>
            <a:ext cx="4156511" cy="439910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09D6318-62D7-4BFC-AFE0-5D8A042C5677}"/>
              </a:ext>
            </a:extLst>
          </p:cNvPr>
          <p:cNvSpPr txBox="1"/>
          <p:nvPr/>
        </p:nvSpPr>
        <p:spPr>
          <a:xfrm>
            <a:off x="9715236" y="1306212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K = 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02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236510" cy="1163374"/>
            <a:chOff x="960681" y="2615402"/>
            <a:chExt cx="223651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클러스터링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3681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partition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FB7208-D3A8-4F7B-81BB-4C4E36C09CC5}"/>
              </a:ext>
            </a:extLst>
          </p:cNvPr>
          <p:cNvGrpSpPr/>
          <p:nvPr/>
        </p:nvGrpSpPr>
        <p:grpSpPr>
          <a:xfrm>
            <a:off x="4167210" y="162048"/>
            <a:ext cx="7582956" cy="978745"/>
            <a:chOff x="6796429" y="1608522"/>
            <a:chExt cx="7582956" cy="97874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7B7F8E-CDDF-4C4C-8256-9EC820A5A48E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E86E0D-0FDA-4A01-B209-6C62599D1BDC}"/>
                </a:ext>
              </a:extLst>
            </p:cNvPr>
            <p:cNvSpPr txBox="1"/>
            <p:nvPr/>
          </p:nvSpPr>
          <p:spPr>
            <a:xfrm>
              <a:off x="6800066" y="2064047"/>
              <a:ext cx="75793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커스텀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자체 제작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판단 기준에 따라 입력 데이터들을 각 군집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집합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클러스터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로 구분 짓는다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함수는 군집의 개수를 반환한다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E984FCE-B316-4F30-AAC0-999C73B8D4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6" t="26111" r="28920" b="30695"/>
          <a:stretch/>
        </p:blipFill>
        <p:spPr>
          <a:xfrm>
            <a:off x="4167210" y="1196208"/>
            <a:ext cx="3258244" cy="56617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4B7096C-EF0A-4ABE-A978-2EDB46E1B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455" y="1493910"/>
            <a:ext cx="4766546" cy="50447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C7DE85B-3853-48BE-9F43-6E267B73C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454" y="1493909"/>
            <a:ext cx="4766546" cy="504474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CFB03D0-5C09-4D5A-AC1C-A81687CD0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452" y="1493908"/>
            <a:ext cx="4766547" cy="50447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BBAA23C-AE1E-47BF-A1A4-595C8A3F5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5450" y="1493907"/>
            <a:ext cx="4766549" cy="504475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BED85C5-CCF3-46FA-8855-4991E01661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5450" y="1493906"/>
            <a:ext cx="4766549" cy="50447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19D4BDE-D97D-4989-A7CF-9185CA8570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5450" y="1493904"/>
            <a:ext cx="4766550" cy="504475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900AFCD-F49E-47DA-82DF-AD85964156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5449" y="1493903"/>
            <a:ext cx="4766551" cy="504475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9912BD9-3CF0-4F3F-A620-7D39B36B0D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5449" y="1493903"/>
            <a:ext cx="4766551" cy="504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4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3079" y="3119510"/>
            <a:ext cx="4826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기타 영상 분할</a:t>
            </a:r>
            <a:endParaRPr kumimoji="0" lang="ko-KR" altLang="en-US" sz="5400" b="0" i="0" u="none" strike="noStrike" kern="1200" cap="none" spc="0" normalizeH="0" baseline="0" noProof="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04" y="1050511"/>
            <a:ext cx="3465953" cy="1862048"/>
            <a:chOff x="8841098" y="1050511"/>
            <a:chExt cx="3465953" cy="1862048"/>
          </a:xfrm>
        </p:grpSpPr>
        <p:sp>
          <p:nvSpPr>
            <p:cNvPr id="10" name="TextBox 9"/>
            <p:cNvSpPr txBox="1"/>
            <p:nvPr/>
          </p:nvSpPr>
          <p:spPr>
            <a:xfrm>
              <a:off x="10496939" y="1050511"/>
              <a:ext cx="181011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0" b="0" i="0" u="none" strike="noStrike" kern="1200" cap="none" spc="0" normalizeH="0" baseline="0" noProof="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+mn-cs"/>
                </a:rPr>
                <a:t>04</a:t>
              </a:r>
              <a:endParaRPr kumimoji="0" lang="ko-KR" altLang="en-US" sz="11500" b="0" i="0" u="none" strike="noStrike" kern="1200" cap="none" spc="0" normalizeH="0" baseline="0" noProof="0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8841098" y="1981535"/>
              <a:ext cx="152209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9207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163374"/>
            <a:chOff x="960681" y="2615402"/>
            <a:chExt cx="238078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영역 채우기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236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floodfill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FB7208-D3A8-4F7B-81BB-4C4E36C09CC5}"/>
              </a:ext>
            </a:extLst>
          </p:cNvPr>
          <p:cNvGrpSpPr/>
          <p:nvPr/>
        </p:nvGrpSpPr>
        <p:grpSpPr>
          <a:xfrm>
            <a:off x="4167210" y="162048"/>
            <a:ext cx="4398430" cy="978745"/>
            <a:chOff x="6796429" y="1608522"/>
            <a:chExt cx="4398430" cy="97874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7B7F8E-CDDF-4C4C-8256-9EC820A5A48E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E86E0D-0FDA-4A01-B209-6C62599D1BDC}"/>
                </a:ext>
              </a:extLst>
            </p:cNvPr>
            <p:cNvSpPr txBox="1"/>
            <p:nvPr/>
          </p:nvSpPr>
          <p:spPr>
            <a:xfrm>
              <a:off x="6800066" y="2064047"/>
              <a:ext cx="43947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물체의 내부를 특정 값으로 채운다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물체를 찾는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바운딩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박스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(rectangle)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를 받을 수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3F602457-D086-422E-9537-ED73A2413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7" t="6110" r="11233" b="68890"/>
          <a:stretch/>
        </p:blipFill>
        <p:spPr>
          <a:xfrm>
            <a:off x="4167209" y="1288715"/>
            <a:ext cx="6036153" cy="43119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397199-78E0-4689-905A-FB107FF3E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199" y="0"/>
            <a:ext cx="3354265" cy="355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3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163374"/>
            <a:chOff x="960681" y="2615402"/>
            <a:chExt cx="238078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영역 지우기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137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inpaint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FB7208-D3A8-4F7B-81BB-4C4E36C09CC5}"/>
              </a:ext>
            </a:extLst>
          </p:cNvPr>
          <p:cNvGrpSpPr/>
          <p:nvPr/>
        </p:nvGrpSpPr>
        <p:grpSpPr>
          <a:xfrm>
            <a:off x="4167210" y="162048"/>
            <a:ext cx="5410886" cy="763302"/>
            <a:chOff x="6796429" y="1608522"/>
            <a:chExt cx="5410886" cy="7633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7B7F8E-CDDF-4C4C-8256-9EC820A5A48E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E86E0D-0FDA-4A01-B209-6C62599D1BDC}"/>
                </a:ext>
              </a:extLst>
            </p:cNvPr>
            <p:cNvSpPr txBox="1"/>
            <p:nvPr/>
          </p:nvSpPr>
          <p:spPr>
            <a:xfrm>
              <a:off x="6800066" y="2064047"/>
              <a:ext cx="54072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영상에서 부분영역을 삭제하고 주변의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화소값을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이용하여 채운다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B319606-89DA-4C53-8A26-45E4C8FCF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054" y="1627710"/>
            <a:ext cx="3339945" cy="35348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2A4328-9ABB-49F9-9901-95B448580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053" y="1627709"/>
            <a:ext cx="3339946" cy="35348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FB54ED9-6B44-46C7-9677-B6B0C83C2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2052" y="1627709"/>
            <a:ext cx="3339946" cy="35348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9E2E926-D338-44C2-B9E0-C09A51F3A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2054" y="1627709"/>
            <a:ext cx="3339946" cy="35348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9163061-159A-4E23-A842-AC1AA3270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2051" y="1627709"/>
            <a:ext cx="3339946" cy="353488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1B3AC02-311B-4153-9C1A-AFC8D83265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716" t="16667" r="20925" b="51667"/>
          <a:stretch/>
        </p:blipFill>
        <p:spPr>
          <a:xfrm>
            <a:off x="4167210" y="980764"/>
            <a:ext cx="4684845" cy="503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8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40244" y="1473703"/>
            <a:ext cx="41296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CONTENTS</a:t>
            </a:r>
            <a:endParaRPr lang="ko-KR" altLang="en-US" sz="6000">
              <a:ln>
                <a:solidFill>
                  <a:srgbClr val="FE9E7E">
                    <a:alpha val="20000"/>
                  </a:srgbClr>
                </a:solidFill>
              </a:ln>
              <a:solidFill>
                <a:srgbClr val="FE9E7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-492369" y="-520504"/>
            <a:ext cx="13344156" cy="8128782"/>
            <a:chOff x="-492369" y="-520504"/>
            <a:chExt cx="13344156" cy="8128782"/>
          </a:xfrm>
          <a:solidFill>
            <a:srgbClr val="C8E4E5">
              <a:alpha val="60000"/>
            </a:srgbClr>
          </a:solidFill>
        </p:grpSpPr>
        <p:sp>
          <p:nvSpPr>
            <p:cNvPr id="6" name="타원 5"/>
            <p:cNvSpPr/>
            <p:nvPr/>
          </p:nvSpPr>
          <p:spPr>
            <a:xfrm>
              <a:off x="-492369" y="-520504"/>
              <a:ext cx="2841674" cy="2841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10010113" y="4766604"/>
              <a:ext cx="2841674" cy="2841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012875" y="3615397"/>
            <a:ext cx="2926748" cy="938719"/>
            <a:chOff x="1012875" y="3615397"/>
            <a:chExt cx="2926748" cy="938719"/>
          </a:xfrm>
        </p:grpSpPr>
        <p:sp>
          <p:nvSpPr>
            <p:cNvPr id="12" name="TextBox 11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01</a:t>
              </a:r>
              <a:endParaRPr lang="ko-KR" altLang="en-US" sz="54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76599" y="3877007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윤곽선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04734" y="4277117"/>
              <a:ext cx="19348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Canny, Hough,</a:t>
              </a:r>
              <a:r>
                <a:rPr lang="ko-KR" altLang="en-US" sz="1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en-US" altLang="ko-KR" sz="1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find/draw</a:t>
              </a:r>
              <a:endPara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012875" y="5077336"/>
            <a:ext cx="2430792" cy="938719"/>
            <a:chOff x="1012875" y="3615397"/>
            <a:chExt cx="2430792" cy="938719"/>
          </a:xfrm>
        </p:grpSpPr>
        <p:sp>
          <p:nvSpPr>
            <p:cNvPr id="20" name="TextBox 19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03</a:t>
              </a:r>
              <a:endParaRPr lang="ko-KR" altLang="en-US" sz="5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76599" y="3877007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클러스터링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04734" y="4277117"/>
              <a:ext cx="7922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K-means</a:t>
              </a:r>
              <a:endPara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241830" y="3615397"/>
            <a:ext cx="2490411" cy="938719"/>
            <a:chOff x="1012875" y="3615397"/>
            <a:chExt cx="2490411" cy="938719"/>
          </a:xfrm>
        </p:grpSpPr>
        <p:sp>
          <p:nvSpPr>
            <p:cNvPr id="25" name="TextBox 24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02</a:t>
              </a:r>
              <a:endParaRPr lang="ko-KR" altLang="en-US" sz="540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76599" y="3877007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임계값</a:t>
              </a:r>
              <a:endParaRPr lang="ko-KR" altLang="en-US" sz="20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04734" y="4277117"/>
              <a:ext cx="14985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threshold, </a:t>
              </a:r>
              <a:r>
                <a:rPr lang="en-US" altLang="ko-KR" sz="1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inRange</a:t>
              </a:r>
              <a:endPara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9226581-8B76-44E8-A0D5-2F7294ADFD33}"/>
              </a:ext>
            </a:extLst>
          </p:cNvPr>
          <p:cNvGrpSpPr/>
          <p:nvPr/>
        </p:nvGrpSpPr>
        <p:grpSpPr>
          <a:xfrm>
            <a:off x="5241830" y="5061947"/>
            <a:ext cx="2866809" cy="923330"/>
            <a:chOff x="1012875" y="3615397"/>
            <a:chExt cx="2866809" cy="92333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F8F283-EF1C-4F05-9C67-72D75EBE3432}"/>
                </a:ext>
              </a:extLst>
            </p:cNvPr>
            <p:cNvSpPr txBox="1"/>
            <p:nvPr/>
          </p:nvSpPr>
          <p:spPr>
            <a:xfrm>
              <a:off x="1012875" y="3615397"/>
              <a:ext cx="9476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04</a:t>
              </a:r>
              <a:endParaRPr lang="ko-KR" altLang="en-US" sz="5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D74F0F-0F02-4D85-B0EB-63AC9C1A597F}"/>
                </a:ext>
              </a:extLst>
            </p:cNvPr>
            <p:cNvSpPr txBox="1"/>
            <p:nvPr/>
          </p:nvSpPr>
          <p:spPr>
            <a:xfrm>
              <a:off x="1976599" y="3877007"/>
              <a:ext cx="1903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기타 영상 분할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7187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10422" cy="1163374"/>
            <a:chOff x="960681" y="2615402"/>
            <a:chExt cx="2710422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거리 계산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7104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distanceTransform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FB7208-D3A8-4F7B-81BB-4C4E36C09CC5}"/>
              </a:ext>
            </a:extLst>
          </p:cNvPr>
          <p:cNvGrpSpPr/>
          <p:nvPr/>
        </p:nvGrpSpPr>
        <p:grpSpPr>
          <a:xfrm>
            <a:off x="4167210" y="162048"/>
            <a:ext cx="6258876" cy="763302"/>
            <a:chOff x="6796429" y="1608522"/>
            <a:chExt cx="6258876" cy="7633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7B7F8E-CDDF-4C4C-8256-9EC820A5A48E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E86E0D-0FDA-4A01-B209-6C62599D1BDC}"/>
                </a:ext>
              </a:extLst>
            </p:cNvPr>
            <p:cNvSpPr txBox="1"/>
            <p:nvPr/>
          </p:nvSpPr>
          <p:spPr>
            <a:xfrm>
              <a:off x="6800066" y="2064047"/>
              <a:ext cx="62552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 영역 내부의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0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 아닌 화소에서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가장 가까운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0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까지의 거리를 계산한다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C1367C7-B25F-4404-825A-1353FD464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6" t="12482" r="17749" b="68227"/>
          <a:stretch/>
        </p:blipFill>
        <p:spPr>
          <a:xfrm>
            <a:off x="4167210" y="980764"/>
            <a:ext cx="4542805" cy="28032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46E789-EF51-4797-824A-976A6A8CEA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473" b="34136"/>
          <a:stretch/>
        </p:blipFill>
        <p:spPr>
          <a:xfrm>
            <a:off x="8884900" y="980764"/>
            <a:ext cx="2484390" cy="28032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157C1F1-87CF-49B9-AFF0-1CC6EB1628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75" t="10922" r="20966" b="71773"/>
          <a:stretch/>
        </p:blipFill>
        <p:spPr>
          <a:xfrm>
            <a:off x="4167210" y="4007796"/>
            <a:ext cx="4542804" cy="261425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C45CEF9-DE56-44A8-9C4F-93C91DED5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9601" y="4007796"/>
            <a:ext cx="2470086" cy="261425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FA24EB3-84C8-41E7-A530-D46320F543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9601" y="4007796"/>
            <a:ext cx="2470086" cy="261425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4F21F34-288B-42B3-BA33-71C7EE14A7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9601" y="4007794"/>
            <a:ext cx="2470086" cy="261425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9C167E5-562C-4E79-AB69-FBD76F4909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9601" y="4007794"/>
            <a:ext cx="2470086" cy="261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826141" cy="1163374"/>
            <a:chOff x="960681" y="2615402"/>
            <a:chExt cx="1826141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워터쉐드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6126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watershed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FB7208-D3A8-4F7B-81BB-4C4E36C09CC5}"/>
              </a:ext>
            </a:extLst>
          </p:cNvPr>
          <p:cNvGrpSpPr/>
          <p:nvPr/>
        </p:nvGrpSpPr>
        <p:grpSpPr>
          <a:xfrm>
            <a:off x="4167210" y="162048"/>
            <a:ext cx="5396460" cy="978745"/>
            <a:chOff x="6796429" y="1608522"/>
            <a:chExt cx="5396460" cy="97874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7B7F8E-CDDF-4C4C-8256-9EC820A5A48E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E86E0D-0FDA-4A01-B209-6C62599D1BDC}"/>
                </a:ext>
              </a:extLst>
            </p:cNvPr>
            <p:cNvSpPr txBox="1"/>
            <p:nvPr/>
          </p:nvSpPr>
          <p:spPr>
            <a:xfrm>
              <a:off x="6800066" y="2064047"/>
              <a:ext cx="53928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전경과 배경을 자체적으로 분리한 마커를 지정하여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지정한 마커를 기반으로 영상 분할을 수행한 결과 영상을 만든다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F13B7CA-34DD-4246-95F9-0025A1EA0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49" t="9005" r="9831" b="27518"/>
          <a:stretch/>
        </p:blipFill>
        <p:spPr>
          <a:xfrm>
            <a:off x="4167209" y="1196208"/>
            <a:ext cx="3176179" cy="56617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2D04186-D49F-4175-954D-4FA5480D3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388" y="1413487"/>
            <a:ext cx="4848612" cy="51316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F82D2F6-B0A3-454B-8053-F99BD53E1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3386" y="1408066"/>
            <a:ext cx="4848613" cy="51316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F7A0619-C8E3-4E40-A46A-FA71CF929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8265" y="1413487"/>
            <a:ext cx="4853734" cy="513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0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10422" cy="1902038"/>
            <a:chOff x="960681" y="2615402"/>
            <a:chExt cx="2710422" cy="1902038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응용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7104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watershed</a:t>
              </a:r>
            </a:p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+</a:t>
              </a:r>
            </a:p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distanceTransform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0E361A-CF3E-43BC-9B4C-7CCB7BB38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7" t="12624" r="14457" b="28795"/>
          <a:stretch/>
        </p:blipFill>
        <p:spPr>
          <a:xfrm>
            <a:off x="3671103" y="231232"/>
            <a:ext cx="3618889" cy="63955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A2020B-C1F9-467B-9518-039399CB7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150" y="838200"/>
            <a:ext cx="4895850" cy="5181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987955-EFC4-48D0-8E2F-E223FB382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150" y="838200"/>
            <a:ext cx="4895850" cy="5181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40FB31D-3DE6-4C26-A1F1-73C2BA5AD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9992" y="838200"/>
            <a:ext cx="4895850" cy="51816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A4CDCCB-EE29-4812-91E3-630475A7C4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3834" y="838200"/>
            <a:ext cx="4895850" cy="51816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7CAB272-ED3E-430D-9F40-AF672B547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6150" y="838200"/>
            <a:ext cx="48958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1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826141" cy="1163374"/>
            <a:chOff x="960681" y="2615402"/>
            <a:chExt cx="1826141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피라미드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7556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확대 </a:t>
              </a:r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/ </a:t>
              </a:r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축소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FB7208-D3A8-4F7B-81BB-4C4E36C09CC5}"/>
              </a:ext>
            </a:extLst>
          </p:cNvPr>
          <p:cNvGrpSpPr/>
          <p:nvPr/>
        </p:nvGrpSpPr>
        <p:grpSpPr>
          <a:xfrm>
            <a:off x="4167210" y="162048"/>
            <a:ext cx="6432000" cy="763302"/>
            <a:chOff x="6796429" y="1608522"/>
            <a:chExt cx="6432000" cy="7633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7B7F8E-CDDF-4C4C-8256-9EC820A5A48E}"/>
                </a:ext>
              </a:extLst>
            </p:cNvPr>
            <p:cNvSpPr txBox="1"/>
            <p:nvPr/>
          </p:nvSpPr>
          <p:spPr>
            <a:xfrm>
              <a:off x="6796429" y="1608522"/>
              <a:ext cx="12923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pyrDown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E86E0D-0FDA-4A01-B209-6C62599D1BDC}"/>
                </a:ext>
              </a:extLst>
            </p:cNvPr>
            <p:cNvSpPr txBox="1"/>
            <p:nvPr/>
          </p:nvSpPr>
          <p:spPr>
            <a:xfrm>
              <a:off x="6800066" y="2064047"/>
              <a:ext cx="6428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영상에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가우시안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필터링을 한 후에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dstsize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만큼 다운사이징한 출력만 만든다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86E5DF9-14F0-4A81-96B3-6C3DC2E34349}"/>
              </a:ext>
            </a:extLst>
          </p:cNvPr>
          <p:cNvGrpSpPr/>
          <p:nvPr/>
        </p:nvGrpSpPr>
        <p:grpSpPr>
          <a:xfrm>
            <a:off x="4167210" y="1112259"/>
            <a:ext cx="6189946" cy="763302"/>
            <a:chOff x="6796429" y="1608522"/>
            <a:chExt cx="6189946" cy="7633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1C5F07-0F41-4230-B9AD-152D1F4E1E69}"/>
                </a:ext>
              </a:extLst>
            </p:cNvPr>
            <p:cNvSpPr txBox="1"/>
            <p:nvPr/>
          </p:nvSpPr>
          <p:spPr>
            <a:xfrm>
              <a:off x="6796429" y="1608522"/>
              <a:ext cx="9316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pyrUp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8A24EB-E6BD-4821-B31C-36EEB18365A1}"/>
                </a:ext>
              </a:extLst>
            </p:cNvPr>
            <p:cNvSpPr txBox="1"/>
            <p:nvPr/>
          </p:nvSpPr>
          <p:spPr>
            <a:xfrm>
              <a:off x="6800066" y="2064047"/>
              <a:ext cx="6186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영상에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가우시안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필터링을 한 후에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dstsize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만큼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업사이징한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출력만 만든다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F2FB222-00F3-4C47-9FA2-BB6D8ACE9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210" y="2087082"/>
            <a:ext cx="3924300" cy="41533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A8CF12-FF14-4EA6-83CA-D9E30D2AA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817" y="2087082"/>
            <a:ext cx="1969785" cy="21988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8BBF38A-F428-4CD8-9358-6D7E66F71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909" y="2087082"/>
            <a:ext cx="992527" cy="122157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1EB7623-A3F6-4C5D-8789-339282606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302" y="2087081"/>
            <a:ext cx="3924300" cy="41533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679149C-4713-4981-AFB8-D516F8F9D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2651" y="2087082"/>
            <a:ext cx="1969785" cy="21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5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557110" cy="1163374"/>
            <a:chOff x="960681" y="2615402"/>
            <a:chExt cx="255711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피라미드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5571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평균 이동 필터링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FB7208-D3A8-4F7B-81BB-4C4E36C09CC5}"/>
              </a:ext>
            </a:extLst>
          </p:cNvPr>
          <p:cNvGrpSpPr/>
          <p:nvPr/>
        </p:nvGrpSpPr>
        <p:grpSpPr>
          <a:xfrm>
            <a:off x="4167210" y="162048"/>
            <a:ext cx="7206571" cy="978745"/>
            <a:chOff x="6796429" y="1608522"/>
            <a:chExt cx="7206571" cy="97874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7B7F8E-CDDF-4C4C-8256-9EC820A5A48E}"/>
                </a:ext>
              </a:extLst>
            </p:cNvPr>
            <p:cNvSpPr txBox="1"/>
            <p:nvPr/>
          </p:nvSpPr>
          <p:spPr>
            <a:xfrm>
              <a:off x="6796429" y="1608522"/>
              <a:ext cx="28395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pyrMeanShiftFiltering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E86E0D-0FDA-4A01-B209-6C62599D1BDC}"/>
                </a:ext>
              </a:extLst>
            </p:cNvPr>
            <p:cNvSpPr txBox="1"/>
            <p:nvPr/>
          </p:nvSpPr>
          <p:spPr>
            <a:xfrm>
              <a:off x="6800066" y="2064047"/>
              <a:ext cx="72029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피라미드 기반 평균 이동 필터링에 기반하여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Mean Shift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를 수행하여 유사한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화소값들을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동일한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화소값으로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변환한 결과 영상을 만든다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57826C4-AEFC-42B5-A357-2D48B7241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6" t="12361" r="20683" b="58334"/>
          <a:stretch/>
        </p:blipFill>
        <p:spPr>
          <a:xfrm>
            <a:off x="4167209" y="1196208"/>
            <a:ext cx="4874661" cy="48294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C3E9A3-6A30-4695-B69A-D685144F7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00" y="3727299"/>
            <a:ext cx="2969909" cy="31432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BD41398-15C1-43F3-AA89-CC2A0401A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3398" y="4067360"/>
            <a:ext cx="2648602" cy="280318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31920A7-B4FD-4F98-B45F-86225DAADC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3399" y="1202482"/>
            <a:ext cx="2648602" cy="280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2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947052" y="1589649"/>
            <a:ext cx="3244948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90476" y="2274838"/>
            <a:ext cx="4996882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</a:t>
            </a:r>
          </a:p>
          <a:p>
            <a:pPr algn="r"/>
            <a:r>
              <a:rPr lang="en-US" altLang="ko-KR" sz="1150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YOU</a:t>
            </a:r>
            <a:endParaRPr lang="ko-KR" altLang="en-US" sz="1150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530386"/>
              </p:ext>
            </p:extLst>
          </p:nvPr>
        </p:nvGraphicFramePr>
        <p:xfrm>
          <a:off x="779975" y="5122854"/>
          <a:ext cx="439693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62">
                  <a:extLst>
                    <a:ext uri="{9D8B030D-6E8A-4147-A177-3AD203B41FA5}">
                      <a16:colId xmlns:a16="http://schemas.microsoft.com/office/drawing/2014/main" val="56462378"/>
                    </a:ext>
                  </a:extLst>
                </a:gridCol>
                <a:gridCol w="3768173">
                  <a:extLst>
                    <a:ext uri="{9D8B030D-6E8A-4147-A177-3AD203B41FA5}">
                      <a16:colId xmlns:a16="http://schemas.microsoft.com/office/drawing/2014/main" val="3468396150"/>
                    </a:ext>
                  </a:extLst>
                </a:gridCol>
              </a:tblGrid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2022</a:t>
                      </a:r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년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04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월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15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일</a:t>
                      </a:r>
                      <a:endParaRPr lang="ko-KR" altLang="en-US" sz="14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25652"/>
                  </a:ext>
                </a:extLst>
              </a:tr>
            </a:tbl>
          </a:graphicData>
        </a:graphic>
      </p:graphicFrame>
      <p:cxnSp>
        <p:nvCxnSpPr>
          <p:cNvPr id="22" name="직선 연결선 21"/>
          <p:cNvCxnSpPr/>
          <p:nvPr/>
        </p:nvCxnSpPr>
        <p:spPr>
          <a:xfrm>
            <a:off x="0" y="5258971"/>
            <a:ext cx="58380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041009" y="970671"/>
            <a:ext cx="3212513" cy="3341753"/>
            <a:chOff x="1041009" y="970671"/>
            <a:chExt cx="3212513" cy="3341753"/>
          </a:xfrm>
        </p:grpSpPr>
        <p:sp>
          <p:nvSpPr>
            <p:cNvPr id="13" name="타원 12"/>
            <p:cNvSpPr/>
            <p:nvPr/>
          </p:nvSpPr>
          <p:spPr>
            <a:xfrm>
              <a:off x="1041009" y="970671"/>
              <a:ext cx="1448973" cy="1448973"/>
            </a:xfrm>
            <a:prstGeom prst="ellipse">
              <a:avLst/>
            </a:prstGeom>
            <a:solidFill>
              <a:srgbClr val="C8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323533" y="1382435"/>
              <a:ext cx="2929989" cy="2929989"/>
            </a:xfrm>
            <a:prstGeom prst="ellipse">
              <a:avLst/>
            </a:prstGeom>
            <a:solidFill>
              <a:srgbClr val="FE9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220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4523" y="1050511"/>
            <a:ext cx="184537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1150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6852830" y="3252739"/>
            <a:ext cx="3673891" cy="1659974"/>
            <a:chOff x="8062652" y="3843583"/>
            <a:chExt cx="3673891" cy="1659974"/>
          </a:xfrm>
        </p:grpSpPr>
        <p:sp>
          <p:nvSpPr>
            <p:cNvPr id="6" name="TextBox 5"/>
            <p:cNvSpPr txBox="1"/>
            <p:nvPr/>
          </p:nvSpPr>
          <p:spPr>
            <a:xfrm>
              <a:off x="9474379" y="3843583"/>
              <a:ext cx="226215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5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윤곽선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62652" y="5041892"/>
              <a:ext cx="36738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Canny, Hough, find/draw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373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415772" cy="1163374"/>
            <a:chOff x="960681" y="2615402"/>
            <a:chExt cx="1415772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윤곽선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0486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Canny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26937"/>
            <a:ext cx="5935069" cy="978745"/>
            <a:chOff x="6796429" y="1608522"/>
            <a:chExt cx="5935069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59314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1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채널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8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비트 영상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(Gray-scale)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에서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Sobel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의 통한 기울기 계산과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</a:p>
            <a:p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히스테리시스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임계값에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사용되는 두 개의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임계값으로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에지를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검출한다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BFF8CBC-0B93-43F8-88B9-973867EC76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62" t="6111" r="5903" b="75973"/>
          <a:stretch/>
        </p:blipFill>
        <p:spPr>
          <a:xfrm>
            <a:off x="4929210" y="1161097"/>
            <a:ext cx="7200094" cy="33823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5CA5B7-1BF8-4601-BF56-D7BEEFE8B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2099798"/>
            <a:ext cx="4495800" cy="475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7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415772" cy="1163374"/>
            <a:chOff x="960681" y="2615402"/>
            <a:chExt cx="1415772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윤곽선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133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Hough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26937"/>
            <a:ext cx="4216650" cy="763302"/>
            <a:chOff x="6796429" y="1608522"/>
            <a:chExt cx="4216650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42130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허프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변환은 이미지 내에서 모양을 찾을 때 쓰인다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FB7208-D3A8-4F7B-81BB-4C4E36C09CC5}"/>
              </a:ext>
            </a:extLst>
          </p:cNvPr>
          <p:cNvGrpSpPr/>
          <p:nvPr/>
        </p:nvGrpSpPr>
        <p:grpSpPr>
          <a:xfrm>
            <a:off x="4929210" y="1012762"/>
            <a:ext cx="3629951" cy="763302"/>
            <a:chOff x="6796429" y="1608522"/>
            <a:chExt cx="3629951" cy="7633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7B7F8E-CDDF-4C4C-8256-9EC820A5A48E}"/>
                </a:ext>
              </a:extLst>
            </p:cNvPr>
            <p:cNvSpPr txBox="1"/>
            <p:nvPr/>
          </p:nvSpPr>
          <p:spPr>
            <a:xfrm>
              <a:off x="6796429" y="1608522"/>
              <a:ext cx="16289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HoughLines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E86E0D-0FDA-4A01-B209-6C62599D1BDC}"/>
                </a:ext>
              </a:extLst>
            </p:cNvPr>
            <p:cNvSpPr txBox="1"/>
            <p:nvPr/>
          </p:nvSpPr>
          <p:spPr>
            <a:xfrm>
              <a:off x="6800066" y="2064047"/>
              <a:ext cx="36263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입력 영상에서 직선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양 끝점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X)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을 검출한다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B401D66-C972-48D0-BA36-C5AFB4E3FC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7" t="6528" r="20682" b="51389"/>
          <a:stretch/>
        </p:blipFill>
        <p:spPr>
          <a:xfrm>
            <a:off x="4929210" y="1831479"/>
            <a:ext cx="3528990" cy="50207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4B3FAE8-6CA2-46E6-94BA-1E9D36FD6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0326" y="835008"/>
            <a:ext cx="2841674" cy="301149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6AD9D4C-A3B7-4B24-B4F5-25C27A193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0325" y="3846504"/>
            <a:ext cx="2841674" cy="301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7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415772" cy="1163374"/>
            <a:chOff x="960681" y="2615402"/>
            <a:chExt cx="1415772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윤곽선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133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Hough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FB7208-D3A8-4F7B-81BB-4C4E36C09CC5}"/>
              </a:ext>
            </a:extLst>
          </p:cNvPr>
          <p:cNvGrpSpPr/>
          <p:nvPr/>
        </p:nvGrpSpPr>
        <p:grpSpPr>
          <a:xfrm>
            <a:off x="4929210" y="126937"/>
            <a:ext cx="5180054" cy="763302"/>
            <a:chOff x="6796429" y="1608522"/>
            <a:chExt cx="5180054" cy="7633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7B7F8E-CDDF-4C4C-8256-9EC820A5A48E}"/>
                </a:ext>
              </a:extLst>
            </p:cNvPr>
            <p:cNvSpPr txBox="1"/>
            <p:nvPr/>
          </p:nvSpPr>
          <p:spPr>
            <a:xfrm>
              <a:off x="6796429" y="1608522"/>
              <a:ext cx="17860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HoughLinesP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E86E0D-0FDA-4A01-B209-6C62599D1BDC}"/>
                </a:ext>
              </a:extLst>
            </p:cNvPr>
            <p:cNvSpPr txBox="1"/>
            <p:nvPr/>
          </p:nvSpPr>
          <p:spPr>
            <a:xfrm>
              <a:off x="6800066" y="2064047"/>
              <a:ext cx="51764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입력 영상에서 양 끝점이 있는 선분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(line segment)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을 검출한다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436B7E9-ACCA-4082-8DA5-AE1A27A037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6" t="6250" r="23347" b="59028"/>
          <a:stretch/>
        </p:blipFill>
        <p:spPr>
          <a:xfrm>
            <a:off x="4929210" y="945654"/>
            <a:ext cx="4776560" cy="59123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C188C03-5C93-4A52-BDDC-6E70811FF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471" y="4059670"/>
            <a:ext cx="2640529" cy="27983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CA5524-F20A-4272-8C8E-F0433A625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1471" y="1261340"/>
            <a:ext cx="2640529" cy="279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8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415772" cy="1163374"/>
            <a:chOff x="960681" y="2615402"/>
            <a:chExt cx="1415772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윤곽선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133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Hough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FB7208-D3A8-4F7B-81BB-4C4E36C09CC5}"/>
              </a:ext>
            </a:extLst>
          </p:cNvPr>
          <p:cNvGrpSpPr/>
          <p:nvPr/>
        </p:nvGrpSpPr>
        <p:grpSpPr>
          <a:xfrm>
            <a:off x="4929210" y="126937"/>
            <a:ext cx="6443220" cy="763302"/>
            <a:chOff x="6796429" y="1608522"/>
            <a:chExt cx="6443220" cy="7633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7B7F8E-CDDF-4C4C-8256-9EC820A5A48E}"/>
                </a:ext>
              </a:extLst>
            </p:cNvPr>
            <p:cNvSpPr txBox="1"/>
            <p:nvPr/>
          </p:nvSpPr>
          <p:spPr>
            <a:xfrm>
              <a:off x="6796429" y="1608522"/>
              <a:ext cx="1800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HoughCircles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E86E0D-0FDA-4A01-B209-6C62599D1BDC}"/>
                </a:ext>
              </a:extLst>
            </p:cNvPr>
            <p:cNvSpPr txBox="1"/>
            <p:nvPr/>
          </p:nvSpPr>
          <p:spPr>
            <a:xfrm>
              <a:off x="6800066" y="2064047"/>
              <a:ext cx="64395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입력 영상에서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원을 찾아서 중심좌표와 반지름 파라미터를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output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 저장한다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DBE34A0E-F72A-4E71-85E9-88DA3BA9E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59" t="6518" r="22665" b="60624"/>
          <a:stretch/>
        </p:blipFill>
        <p:spPr>
          <a:xfrm>
            <a:off x="4929210" y="945654"/>
            <a:ext cx="5226976" cy="591234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61098C3-FE8E-462E-9C14-B69216947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1131" y="3942736"/>
            <a:ext cx="2750869" cy="291526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F80BF31-95FA-420F-8BD1-ECEEA3799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1130" y="1038440"/>
            <a:ext cx="2750869" cy="291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2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415772" cy="1163374"/>
            <a:chOff x="960681" y="2615402"/>
            <a:chExt cx="1415772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윤곽선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3170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Contour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FB7208-D3A8-4F7B-81BB-4C4E36C09CC5}"/>
              </a:ext>
            </a:extLst>
          </p:cNvPr>
          <p:cNvGrpSpPr/>
          <p:nvPr/>
        </p:nvGrpSpPr>
        <p:grpSpPr>
          <a:xfrm>
            <a:off x="4929210" y="162048"/>
            <a:ext cx="7358536" cy="763302"/>
            <a:chOff x="6796429" y="1608522"/>
            <a:chExt cx="7358536" cy="7633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7B7F8E-CDDF-4C4C-8256-9EC820A5A48E}"/>
                </a:ext>
              </a:extLst>
            </p:cNvPr>
            <p:cNvSpPr txBox="1"/>
            <p:nvPr/>
          </p:nvSpPr>
          <p:spPr>
            <a:xfrm>
              <a:off x="6796429" y="1608522"/>
              <a:ext cx="16566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findContour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E86E0D-0FDA-4A01-B209-6C62599D1BDC}"/>
                </a:ext>
              </a:extLst>
            </p:cNvPr>
            <p:cNvSpPr txBox="1"/>
            <p:nvPr/>
          </p:nvSpPr>
          <p:spPr>
            <a:xfrm>
              <a:off x="6800066" y="2064047"/>
              <a:ext cx="7354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8bit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1ch(Gray-scale)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영상에서 윤곽선을 검출한다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각 윤곽선 간의 계층구조를 알 수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D7C7B2B-C369-4366-BEBB-FCFB8982BC93}"/>
              </a:ext>
            </a:extLst>
          </p:cNvPr>
          <p:cNvGrpSpPr/>
          <p:nvPr/>
        </p:nvGrpSpPr>
        <p:grpSpPr>
          <a:xfrm>
            <a:off x="4929210" y="1012762"/>
            <a:ext cx="3351028" cy="763302"/>
            <a:chOff x="6796429" y="1608522"/>
            <a:chExt cx="3351028" cy="7633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A4568D-371F-4950-B520-0B8A7E6E63ED}"/>
                </a:ext>
              </a:extLst>
            </p:cNvPr>
            <p:cNvSpPr txBox="1"/>
            <p:nvPr/>
          </p:nvSpPr>
          <p:spPr>
            <a:xfrm>
              <a:off x="6796429" y="1608522"/>
              <a:ext cx="1778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drawContour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CDFCE5-3BEE-4110-B146-608C5D4C4586}"/>
                </a:ext>
              </a:extLst>
            </p:cNvPr>
            <p:cNvSpPr txBox="1"/>
            <p:nvPr/>
          </p:nvSpPr>
          <p:spPr>
            <a:xfrm>
              <a:off x="6800066" y="2064047"/>
              <a:ext cx="33473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영상에 윤곽선을 특정 색상으로 그린다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3F40C671-0A52-4E13-AD2C-D0CEE544E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6" t="6388" r="19956" b="65834"/>
          <a:stretch/>
        </p:blipFill>
        <p:spPr>
          <a:xfrm>
            <a:off x="4929210" y="1831479"/>
            <a:ext cx="5117539" cy="47390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564444-58B5-423D-B48A-49D89CFC5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102" y="3343275"/>
            <a:ext cx="3320898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4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415772" cy="1163374"/>
            <a:chOff x="960681" y="2615402"/>
            <a:chExt cx="1415772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윤곽선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3170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Contour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FB7208-D3A8-4F7B-81BB-4C4E36C09CC5}"/>
              </a:ext>
            </a:extLst>
          </p:cNvPr>
          <p:cNvGrpSpPr/>
          <p:nvPr/>
        </p:nvGrpSpPr>
        <p:grpSpPr>
          <a:xfrm>
            <a:off x="4929210" y="162048"/>
            <a:ext cx="6917709" cy="978745"/>
            <a:chOff x="6796429" y="1608522"/>
            <a:chExt cx="6917709" cy="97874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7B7F8E-CDDF-4C4C-8256-9EC820A5A48E}"/>
                </a:ext>
              </a:extLst>
            </p:cNvPr>
            <p:cNvSpPr txBox="1"/>
            <p:nvPr/>
          </p:nvSpPr>
          <p:spPr>
            <a:xfrm>
              <a:off x="6796429" y="1608522"/>
              <a:ext cx="13102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hierarchy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E86E0D-0FDA-4A01-B209-6C62599D1BDC}"/>
                </a:ext>
              </a:extLst>
            </p:cNvPr>
            <p:cNvSpPr txBox="1"/>
            <p:nvPr/>
          </p:nvSpPr>
          <p:spPr>
            <a:xfrm>
              <a:off x="6800066" y="2064047"/>
              <a:ext cx="6914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findContour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에서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hierarchy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에는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i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 특정 계층일 때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</a:p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[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i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][0](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다음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), [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i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][1](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이전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), [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i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][2](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첫 번째 자식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자신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)), [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i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][3](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부모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윤곽선이 저장되어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5430162-9AC9-4A29-A2E4-6DAF752EA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6" t="6528" r="20440" b="58055"/>
          <a:stretch/>
        </p:blipFill>
        <p:spPr>
          <a:xfrm>
            <a:off x="4929210" y="1197108"/>
            <a:ext cx="4750126" cy="56608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BDF2E3-5240-4CA3-A898-738120CA4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2428" y="2223771"/>
            <a:ext cx="3319572" cy="3513321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C493A51-BA21-44AF-9CCD-D34213AEB1D3}"/>
              </a:ext>
            </a:extLst>
          </p:cNvPr>
          <p:cNvCxnSpPr/>
          <p:nvPr/>
        </p:nvCxnSpPr>
        <p:spPr>
          <a:xfrm flipH="1">
            <a:off x="4457700" y="4248150"/>
            <a:ext cx="19907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7D72B34-9F03-4255-89A5-264F821FD6D0}"/>
              </a:ext>
            </a:extLst>
          </p:cNvPr>
          <p:cNvSpPr txBox="1"/>
          <p:nvPr/>
        </p:nvSpPr>
        <p:spPr>
          <a:xfrm>
            <a:off x="2512664" y="3647985"/>
            <a:ext cx="2015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다음 윤곽선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5"/>
                </a:solidFill>
              </a:rPr>
              <a:t>파랑</a:t>
            </a:r>
            <a:endParaRPr lang="en-US" altLang="ko-KR" dirty="0">
              <a:solidFill>
                <a:schemeClr val="accent5"/>
              </a:solidFill>
            </a:endParaRPr>
          </a:p>
          <a:p>
            <a:r>
              <a:rPr lang="ko-KR" altLang="en-US" dirty="0"/>
              <a:t>이전 윤곽선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6"/>
                </a:solidFill>
              </a:rPr>
              <a:t>초록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ko-KR" altLang="en-US" dirty="0"/>
              <a:t>현재 윤곽선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FF0000"/>
                </a:solidFill>
              </a:rPr>
              <a:t>빨강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부모 윤곽선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FFFF00"/>
                </a:solidFill>
              </a:rPr>
              <a:t>노랑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30A44AE-B17E-4598-8750-BE21B0BBC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428" y="2223770"/>
            <a:ext cx="3319572" cy="351332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B00B3ED-CCE7-4999-B69C-71341FB3FE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0549" y="2223769"/>
            <a:ext cx="3319573" cy="351332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C28DD6B-E73D-4740-A963-E22A9F713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894" y="2223767"/>
            <a:ext cx="3319574" cy="351332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0A55BC1-AD14-4F81-9F19-2888E4C28D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4892" y="2223764"/>
            <a:ext cx="3319575" cy="351332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39477BF-EB2E-440F-A43E-2E0804BF6D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2422" y="2223761"/>
            <a:ext cx="3319577" cy="351332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182622B-3C6E-46F5-81CC-1E35A46C4C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2422" y="2223760"/>
            <a:ext cx="3319577" cy="351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4857</TotalTime>
  <Words>539</Words>
  <Application>Microsoft Office PowerPoint</Application>
  <PresentationFormat>와이드스크린</PresentationFormat>
  <Paragraphs>145</Paragraphs>
  <Slides>25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KoPub돋움체 Bold</vt:lpstr>
      <vt:lpstr>KoPub돋움체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윤진호</dc:creator>
  <cp:lastModifiedBy>송대석</cp:lastModifiedBy>
  <cp:revision>324</cp:revision>
  <dcterms:created xsi:type="dcterms:W3CDTF">2020-08-18T14:02:52Z</dcterms:created>
  <dcterms:modified xsi:type="dcterms:W3CDTF">2022-04-15T07:02:52Z</dcterms:modified>
</cp:coreProperties>
</file>